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64" r:id="rId5"/>
    <p:sldId id="265" r:id="rId6"/>
    <p:sldId id="266" r:id="rId7"/>
    <p:sldId id="258" r:id="rId8"/>
    <p:sldId id="259" r:id="rId9"/>
    <p:sldId id="260" r:id="rId10"/>
    <p:sldId id="262" r:id="rId11"/>
    <p:sldId id="263"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DD3B237-D657-4B74-BAC1-30F12B215867}" type="datetimeFigureOut">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B70A2F-7833-453E-8B32-003F6AD2E425}" type="slidenum">
              <a:rPr lang="fr-FR" smtClean="0"/>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DD3B237-D657-4B74-BAC1-30F12B215867}" type="datetimeFigureOut">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B70A2F-7833-453E-8B32-003F6AD2E42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D3B237-D657-4B74-BAC1-30F12B215867}" type="datetimeFigureOut">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B70A2F-7833-453E-8B32-003F6AD2E42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D3B237-D657-4B74-BAC1-30F12B215867}" type="datetimeFigureOut">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B70A2F-7833-453E-8B32-003F6AD2E425}"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DD3B237-D657-4B74-BAC1-30F12B215867}" type="datetimeFigureOut">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B70A2F-7833-453E-8B32-003F6AD2E42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D3B237-D657-4B74-BAC1-30F12B215867}" type="datetimeFigureOut">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B70A2F-7833-453E-8B32-003F6AD2E425}"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DD3B237-D657-4B74-BAC1-30F12B215867}" type="datetimeFigureOut">
              <a:rPr lang="fr-FR" smtClean="0"/>
              <a:t>11/12/2019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9B70A2F-7833-453E-8B32-003F6AD2E425}"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DD3B237-D657-4B74-BAC1-30F12B215867}" type="datetimeFigureOut">
              <a:rPr lang="fr-FR" smtClean="0"/>
              <a:t>11/12/2019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9B70A2F-7833-453E-8B32-003F6AD2E42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3B237-D657-4B74-BAC1-30F12B215867}" type="datetimeFigureOut">
              <a:rPr lang="fr-FR" smtClean="0"/>
              <a:t>11/12/2019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9B70A2F-7833-453E-8B32-003F6AD2E42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DD3B237-D657-4B74-BAC1-30F12B215867}" type="datetimeFigureOut">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B70A2F-7833-453E-8B32-003F6AD2E425}"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DD3B237-D657-4B74-BAC1-30F12B215867}" type="datetimeFigureOut">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B70A2F-7833-453E-8B32-003F6AD2E425}" type="slidenum">
              <a:rPr lang="fr-FR" smtClean="0"/>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DD3B237-D657-4B74-BAC1-30F12B215867}" type="datetimeFigureOut">
              <a:rPr lang="fr-FR" smtClean="0"/>
              <a:t>11/12/2019</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9B70A2F-7833-453E-8B32-003F6AD2E42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124744"/>
            <a:ext cx="8496943" cy="4896544"/>
          </a:xfrm>
        </p:spPr>
        <p:txBody>
          <a:bodyPr/>
          <a:lstStyle/>
          <a:p>
            <a:pPr marL="182880" indent="0" algn="ctr">
              <a:buNone/>
            </a:pPr>
            <a:r>
              <a:rPr lang="fr-FR" sz="4800" dirty="0" smtClean="0">
                <a:effectLst/>
              </a:rPr>
              <a:t>Séjour 5</a:t>
            </a:r>
            <a:r>
              <a:rPr lang="fr-FR" sz="4800" baseline="30000" dirty="0" smtClean="0">
                <a:effectLst/>
              </a:rPr>
              <a:t>ème</a:t>
            </a:r>
            <a:r>
              <a:rPr lang="fr-FR" sz="4800" dirty="0" smtClean="0">
                <a:effectLst/>
              </a:rPr>
              <a:t> à </a:t>
            </a:r>
            <a:r>
              <a:rPr lang="fr-FR" sz="4800" dirty="0" err="1" smtClean="0">
                <a:effectLst/>
              </a:rPr>
              <a:t>Germ-Louron</a:t>
            </a:r>
            <a:r>
              <a:rPr lang="fr-FR" sz="4800" dirty="0" smtClean="0">
                <a:effectLst/>
              </a:rPr>
              <a:t/>
            </a:r>
            <a:br>
              <a:rPr lang="fr-FR" sz="4800" dirty="0" smtClean="0">
                <a:effectLst/>
              </a:rPr>
            </a:br>
            <a:r>
              <a:rPr lang="fr-FR" sz="4800" dirty="0" smtClean="0">
                <a:effectLst/>
              </a:rPr>
              <a:t/>
            </a:r>
            <a:br>
              <a:rPr lang="fr-FR" sz="4800" dirty="0" smtClean="0">
                <a:effectLst/>
              </a:rPr>
            </a:br>
            <a:r>
              <a:rPr lang="fr-FR" sz="4800" dirty="0" smtClean="0">
                <a:effectLst/>
              </a:rPr>
              <a:t>Station de ski </a:t>
            </a:r>
            <a:br>
              <a:rPr lang="fr-FR" sz="4800" dirty="0" smtClean="0">
                <a:effectLst/>
              </a:rPr>
            </a:br>
            <a:r>
              <a:rPr lang="fr-FR" sz="4800" dirty="0" smtClean="0">
                <a:effectLst/>
              </a:rPr>
              <a:t>Peyragudes</a:t>
            </a:r>
            <a:br>
              <a:rPr lang="fr-FR" sz="4800" dirty="0" smtClean="0">
                <a:effectLst/>
              </a:rPr>
            </a:br>
            <a:r>
              <a:rPr lang="fr-FR" sz="4800" dirty="0" smtClean="0">
                <a:effectLst/>
              </a:rPr>
              <a:t/>
            </a:r>
            <a:br>
              <a:rPr lang="fr-FR" sz="4800" dirty="0" smtClean="0">
                <a:effectLst/>
              </a:rPr>
            </a:br>
            <a:r>
              <a:rPr lang="fr-FR" sz="4800" dirty="0" smtClean="0">
                <a:effectLst/>
              </a:rPr>
              <a:t>Du 6 au 10 Janvier 2020</a:t>
            </a:r>
            <a:endParaRPr lang="fr-FR" sz="4800" dirty="0">
              <a:effectLst/>
            </a:endParaRPr>
          </a:p>
        </p:txBody>
      </p:sp>
    </p:spTree>
    <p:extLst>
      <p:ext uri="{BB962C8B-B14F-4D97-AF65-F5344CB8AC3E}">
        <p14:creationId xmlns:p14="http://schemas.microsoft.com/office/powerpoint/2010/main" val="24676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476672"/>
            <a:ext cx="8496943" cy="6192688"/>
          </a:xfrm>
        </p:spPr>
        <p:txBody>
          <a:bodyPr numCol="2"/>
          <a:lstStyle/>
          <a:p>
            <a:pPr marL="182880" indent="0">
              <a:buNone/>
            </a:pPr>
            <a:r>
              <a:rPr lang="fr-FR" sz="2200" dirty="0" smtClean="0">
                <a:effectLst/>
                <a:sym typeface="Wingdings"/>
              </a:rPr>
              <a:t> </a:t>
            </a:r>
            <a:r>
              <a:rPr lang="fr-FR" sz="2200" u="sng" dirty="0" smtClean="0">
                <a:effectLst/>
              </a:rPr>
              <a:t>Ce qu’il faut emmener :</a:t>
            </a:r>
            <a:br>
              <a:rPr lang="fr-FR" sz="2200" u="sng" dirty="0" smtClean="0">
                <a:effectLst/>
              </a:rPr>
            </a:br>
            <a:r>
              <a:rPr lang="fr-FR" sz="1000" b="0" dirty="0" smtClean="0">
                <a:effectLst/>
              </a:rPr>
              <a:t/>
            </a:r>
            <a:br>
              <a:rPr lang="fr-FR" sz="1000" b="0" dirty="0" smtClean="0">
                <a:effectLst/>
              </a:rPr>
            </a:br>
            <a:r>
              <a:rPr lang="fr-FR" sz="1400" b="0" dirty="0" smtClean="0">
                <a:effectLst/>
                <a:latin typeface="+mn-lt"/>
              </a:rPr>
              <a:t>- Un petit sac à dos : pique-nique, eau.</a:t>
            </a:r>
            <a:br>
              <a:rPr lang="fr-FR" sz="1400" b="0" dirty="0" smtClean="0">
                <a:effectLst/>
                <a:latin typeface="+mn-lt"/>
              </a:rPr>
            </a:br>
            <a:r>
              <a:rPr lang="fr-FR" sz="1400" b="0" dirty="0" smtClean="0">
                <a:effectLst/>
                <a:latin typeface="+mn-lt"/>
              </a:rPr>
              <a:t>- Médicaments + ordonnance : les donner à Mme </a:t>
            </a:r>
            <a:r>
              <a:rPr lang="fr-FR" sz="1400" b="0" dirty="0" err="1" smtClean="0">
                <a:effectLst/>
                <a:latin typeface="+mn-lt"/>
              </a:rPr>
              <a:t>Nicolleau</a:t>
            </a:r>
            <a:r>
              <a:rPr lang="fr-FR" sz="1400" b="0" dirty="0" smtClean="0">
                <a:effectLst/>
                <a:latin typeface="+mn-lt"/>
              </a:rPr>
              <a:t> avant de monter dans le bus.</a:t>
            </a:r>
            <a:br>
              <a:rPr lang="fr-FR" sz="1400" b="0" dirty="0" smtClean="0">
                <a:effectLst/>
                <a:latin typeface="+mn-lt"/>
              </a:rPr>
            </a:br>
            <a:r>
              <a:rPr lang="fr-FR" sz="1400" b="0" dirty="0" smtClean="0">
                <a:effectLst/>
                <a:latin typeface="+mn-lt"/>
              </a:rPr>
              <a:t>- 1 jeu de société</a:t>
            </a:r>
            <a:r>
              <a:rPr lang="fr-FR" sz="1400" b="0" dirty="0">
                <a:effectLst/>
                <a:latin typeface="+mn-lt"/>
              </a:rPr>
              <a:t/>
            </a:r>
            <a:br>
              <a:rPr lang="fr-FR" sz="1400" b="0" dirty="0">
                <a:effectLst/>
                <a:latin typeface="+mn-lt"/>
              </a:rPr>
            </a:br>
            <a:r>
              <a:rPr lang="fr-FR" sz="1400" b="0" dirty="0" smtClean="0">
                <a:effectLst/>
                <a:latin typeface="+mn-lt"/>
              </a:rPr>
              <a:t>- Nécessaire de toilette : serviette de bain, produit douche, brosse à dents, dentifrice.</a:t>
            </a:r>
            <a:br>
              <a:rPr lang="fr-FR" sz="1400" b="0" dirty="0" smtClean="0">
                <a:effectLst/>
                <a:latin typeface="+mn-lt"/>
              </a:rPr>
            </a:br>
            <a:r>
              <a:rPr lang="fr-FR" sz="1400" b="0" dirty="0" smtClean="0">
                <a:effectLst/>
                <a:latin typeface="+mn-lt"/>
              </a:rPr>
              <a:t>- </a:t>
            </a:r>
            <a:r>
              <a:rPr lang="fr-FR" sz="1400" dirty="0" smtClean="0">
                <a:solidFill>
                  <a:srgbClr val="FF0000"/>
                </a:solidFill>
                <a:effectLst/>
                <a:latin typeface="+mn-lt"/>
              </a:rPr>
              <a:t>Duvet ou drap du dessus</a:t>
            </a:r>
            <a:r>
              <a:rPr lang="fr-FR" sz="1400" b="0" dirty="0">
                <a:effectLst/>
                <a:latin typeface="+mn-lt"/>
              </a:rPr>
              <a:t/>
            </a:r>
            <a:br>
              <a:rPr lang="fr-FR" sz="1400" b="0" dirty="0">
                <a:effectLst/>
                <a:latin typeface="+mn-lt"/>
              </a:rPr>
            </a:br>
            <a:r>
              <a:rPr lang="fr-FR" sz="1400" b="0" dirty="0" smtClean="0">
                <a:effectLst/>
                <a:latin typeface="+mn-lt"/>
              </a:rPr>
              <a:t>- Pyjama, chaussons ou chaussures pour le centre.</a:t>
            </a:r>
            <a:br>
              <a:rPr lang="fr-FR" sz="1400" b="0" dirty="0" smtClean="0">
                <a:effectLst/>
                <a:latin typeface="+mn-lt"/>
              </a:rPr>
            </a:br>
            <a:r>
              <a:rPr lang="fr-FR" sz="1400" b="0" dirty="0" smtClean="0">
                <a:effectLst/>
                <a:latin typeface="+mn-lt"/>
              </a:rPr>
              <a:t>- 2 tenues pour la semaine : après la douche.</a:t>
            </a:r>
            <a:r>
              <a:rPr lang="fr-FR" sz="1400" b="0" dirty="0">
                <a:effectLst/>
                <a:latin typeface="+mn-lt"/>
              </a:rPr>
              <a:t/>
            </a:r>
            <a:br>
              <a:rPr lang="fr-FR" sz="1400" b="0" dirty="0">
                <a:effectLst/>
                <a:latin typeface="+mn-lt"/>
              </a:rPr>
            </a:br>
            <a:r>
              <a:rPr lang="fr-FR" sz="1400" b="0" dirty="0" smtClean="0">
                <a:effectLst/>
                <a:latin typeface="+mn-lt"/>
              </a:rPr>
              <a:t/>
            </a:r>
            <a:br>
              <a:rPr lang="fr-FR" sz="1400" b="0" dirty="0" smtClean="0">
                <a:effectLst/>
                <a:latin typeface="+mn-lt"/>
              </a:rPr>
            </a:br>
            <a:r>
              <a:rPr lang="fr-FR" sz="1600" dirty="0">
                <a:effectLst/>
                <a:latin typeface="+mn-lt"/>
                <a:sym typeface="Wingdings"/>
              </a:rPr>
              <a:t></a:t>
            </a:r>
            <a:r>
              <a:rPr lang="fr-FR" sz="1600" i="1" u="sng" dirty="0" smtClean="0">
                <a:effectLst/>
                <a:latin typeface="+mn-lt"/>
              </a:rPr>
              <a:t>Pour le ski:</a:t>
            </a:r>
            <a:r>
              <a:rPr lang="fr-FR" sz="1400" b="0" dirty="0" smtClean="0">
                <a:effectLst/>
                <a:latin typeface="+mn-lt"/>
              </a:rPr>
              <a:t/>
            </a:r>
            <a:br>
              <a:rPr lang="fr-FR" sz="1400" b="0" dirty="0" smtClean="0">
                <a:effectLst/>
                <a:latin typeface="+mn-lt"/>
              </a:rPr>
            </a:br>
            <a:r>
              <a:rPr lang="fr-FR" sz="1400" b="0" dirty="0" smtClean="0">
                <a:effectLst/>
                <a:latin typeface="+mn-lt"/>
              </a:rPr>
              <a:t>T-shirt manches longues résistant au froid.</a:t>
            </a:r>
            <a:br>
              <a:rPr lang="fr-FR" sz="1400" b="0" dirty="0" smtClean="0">
                <a:effectLst/>
                <a:latin typeface="+mn-lt"/>
              </a:rPr>
            </a:br>
            <a:r>
              <a:rPr lang="fr-FR" sz="1400" b="0" dirty="0" smtClean="0">
                <a:effectLst/>
                <a:latin typeface="+mn-lt"/>
              </a:rPr>
              <a:t>Pull chaud.</a:t>
            </a:r>
            <a:br>
              <a:rPr lang="fr-FR" sz="1400" b="0" dirty="0" smtClean="0">
                <a:effectLst/>
                <a:latin typeface="+mn-lt"/>
              </a:rPr>
            </a:br>
            <a:r>
              <a:rPr lang="fr-FR" sz="1400" b="0" dirty="0" smtClean="0">
                <a:effectLst/>
                <a:latin typeface="+mn-lt"/>
              </a:rPr>
              <a:t>Pantalon de ski ou combinaison.</a:t>
            </a:r>
            <a:br>
              <a:rPr lang="fr-FR" sz="1400" b="0" dirty="0" smtClean="0">
                <a:effectLst/>
                <a:latin typeface="+mn-lt"/>
              </a:rPr>
            </a:br>
            <a:r>
              <a:rPr lang="fr-FR" sz="1400" b="0" dirty="0" smtClean="0">
                <a:effectLst/>
                <a:latin typeface="+mn-lt"/>
              </a:rPr>
              <a:t>Blouson chaud et imperméable.</a:t>
            </a:r>
            <a:br>
              <a:rPr lang="fr-FR" sz="1400" b="0" dirty="0" smtClean="0">
                <a:effectLst/>
                <a:latin typeface="+mn-lt"/>
              </a:rPr>
            </a:br>
            <a:r>
              <a:rPr lang="fr-FR" sz="1400" b="0" dirty="0" smtClean="0">
                <a:effectLst/>
                <a:latin typeface="+mn-lt"/>
              </a:rPr>
              <a:t>Chaussettes de ski montant jusqu’aux genoux (mieux pour les chaussures de ski !).</a:t>
            </a:r>
            <a:br>
              <a:rPr lang="fr-FR" sz="1400" b="0" dirty="0" smtClean="0">
                <a:effectLst/>
                <a:latin typeface="+mn-lt"/>
              </a:rPr>
            </a:br>
            <a:r>
              <a:rPr lang="fr-FR" sz="1400" b="0" dirty="0" smtClean="0">
                <a:effectLst/>
                <a:latin typeface="+mn-lt"/>
              </a:rPr>
              <a:t>Eventuellement, collant en laine ou </a:t>
            </a:r>
            <a:r>
              <a:rPr lang="fr-FR" sz="1400" b="0" dirty="0" err="1" smtClean="0">
                <a:effectLst/>
                <a:latin typeface="+mn-lt"/>
              </a:rPr>
              <a:t>leggin</a:t>
            </a:r>
            <a:r>
              <a:rPr lang="fr-FR" sz="1400" b="0" dirty="0" smtClean="0">
                <a:effectLst/>
                <a:latin typeface="+mn-lt"/>
              </a:rPr>
              <a:t>.</a:t>
            </a:r>
            <a:br>
              <a:rPr lang="fr-FR" sz="1400" b="0" dirty="0" smtClean="0">
                <a:effectLst/>
                <a:latin typeface="+mn-lt"/>
              </a:rPr>
            </a:br>
            <a:r>
              <a:rPr lang="fr-FR" sz="1400" b="0" dirty="0" smtClean="0">
                <a:effectLst/>
                <a:latin typeface="+mn-lt"/>
              </a:rPr>
              <a:t>1 paire de gants chauds et imperméables.</a:t>
            </a:r>
            <a:br>
              <a:rPr lang="fr-FR" sz="1400" b="0" dirty="0" smtClean="0">
                <a:effectLst/>
                <a:latin typeface="+mn-lt"/>
              </a:rPr>
            </a:br>
            <a:r>
              <a:rPr lang="fr-FR" sz="1400" b="0" dirty="0" smtClean="0">
                <a:effectLst/>
                <a:latin typeface="+mn-lt"/>
              </a:rPr>
              <a:t>Tour de cou ou écharpe.</a:t>
            </a:r>
            <a:br>
              <a:rPr lang="fr-FR" sz="1400" b="0" dirty="0" smtClean="0">
                <a:effectLst/>
                <a:latin typeface="+mn-lt"/>
              </a:rPr>
            </a:br>
            <a:r>
              <a:rPr lang="fr-FR" sz="1400" b="0" dirty="0" smtClean="0">
                <a:effectLst/>
                <a:latin typeface="+mn-lt"/>
              </a:rPr>
              <a:t>Lunettes de soleil ou masque.</a:t>
            </a:r>
            <a:br>
              <a:rPr lang="fr-FR" sz="1400" b="0" dirty="0" smtClean="0">
                <a:effectLst/>
                <a:latin typeface="+mn-lt"/>
              </a:rPr>
            </a:br>
            <a:r>
              <a:rPr lang="fr-FR" sz="1400" b="0" dirty="0" smtClean="0">
                <a:effectLst/>
                <a:latin typeface="+mn-lt"/>
              </a:rPr>
              <a:t>Baume à lèvres (contre le froid).</a:t>
            </a:r>
            <a:br>
              <a:rPr lang="fr-FR" sz="1400" b="0" dirty="0" smtClean="0">
                <a:effectLst/>
                <a:latin typeface="+mn-lt"/>
              </a:rPr>
            </a:br>
            <a:r>
              <a:rPr lang="fr-FR" sz="1400" b="0" dirty="0" smtClean="0">
                <a:effectLst/>
                <a:latin typeface="+mn-lt"/>
              </a:rPr>
              <a:t>Crème solaire indice très élevé (50).</a:t>
            </a:r>
            <a:br>
              <a:rPr lang="fr-FR" sz="1400" b="0" dirty="0" smtClean="0">
                <a:effectLst/>
                <a:latin typeface="+mn-lt"/>
              </a:rPr>
            </a:br>
            <a:r>
              <a:rPr lang="fr-FR" sz="1400" b="0" dirty="0" smtClean="0">
                <a:effectLst/>
                <a:latin typeface="+mn-lt"/>
              </a:rPr>
              <a:t>Chaussures pour la randonnée dans la neige.</a:t>
            </a:r>
            <a:br>
              <a:rPr lang="fr-FR" sz="1400" b="0" dirty="0" smtClean="0">
                <a:effectLst/>
                <a:latin typeface="+mn-lt"/>
              </a:rPr>
            </a:br>
            <a:r>
              <a:rPr lang="fr-FR" sz="1400" b="0" dirty="0" smtClean="0">
                <a:effectLst/>
                <a:latin typeface="+mn-lt"/>
              </a:rPr>
              <a:t>Bonnet</a:t>
            </a:r>
            <a:br>
              <a:rPr lang="fr-FR" sz="1400" b="0" dirty="0" smtClean="0">
                <a:effectLst/>
                <a:latin typeface="+mn-lt"/>
              </a:rPr>
            </a:br>
            <a:r>
              <a:rPr lang="fr-FR" sz="1400" b="0" dirty="0" smtClean="0">
                <a:effectLst/>
                <a:latin typeface="+mn-lt"/>
              </a:rPr>
              <a:t/>
            </a:r>
            <a:br>
              <a:rPr lang="fr-FR" sz="1400" b="0" dirty="0" smtClean="0">
                <a:effectLst/>
                <a:latin typeface="+mn-lt"/>
              </a:rPr>
            </a:br>
            <a:r>
              <a:rPr lang="fr-FR" sz="1400" b="0" dirty="0">
                <a:effectLst/>
                <a:latin typeface="+mn-lt"/>
              </a:rPr>
              <a:t/>
            </a:r>
            <a:br>
              <a:rPr lang="fr-FR" sz="1400" b="0" dirty="0">
                <a:effectLst/>
                <a:latin typeface="+mn-lt"/>
              </a:rPr>
            </a:br>
            <a:r>
              <a:rPr lang="fr-FR" sz="2200" dirty="0" smtClean="0">
                <a:effectLst/>
                <a:latin typeface="+mn-lt"/>
                <a:sym typeface="Wingdings"/>
              </a:rPr>
              <a:t> </a:t>
            </a:r>
            <a:r>
              <a:rPr lang="fr-FR" sz="2200" u="sng" dirty="0" smtClean="0">
                <a:effectLst/>
                <a:latin typeface="+mn-lt"/>
              </a:rPr>
              <a:t>A éviter :</a:t>
            </a:r>
            <a:r>
              <a:rPr lang="fr-FR" sz="1400" b="0" dirty="0" smtClean="0">
                <a:effectLst/>
                <a:latin typeface="+mn-lt"/>
              </a:rPr>
              <a:t/>
            </a:r>
            <a:br>
              <a:rPr lang="fr-FR" sz="1400" b="0" dirty="0" smtClean="0">
                <a:effectLst/>
                <a:latin typeface="+mn-lt"/>
              </a:rPr>
            </a:br>
            <a:r>
              <a:rPr lang="fr-FR" sz="1400" b="0" dirty="0">
                <a:effectLst/>
                <a:latin typeface="+mn-lt"/>
              </a:rPr>
              <a:t/>
            </a:r>
            <a:br>
              <a:rPr lang="fr-FR" sz="1400" b="0" dirty="0">
                <a:effectLst/>
                <a:latin typeface="+mn-lt"/>
              </a:rPr>
            </a:br>
            <a:r>
              <a:rPr lang="fr-FR" sz="1400" b="0" dirty="0" smtClean="0">
                <a:effectLst/>
                <a:latin typeface="+mn-lt"/>
              </a:rPr>
              <a:t>- Bonbons / paquets de gâteaux.</a:t>
            </a:r>
            <a:br>
              <a:rPr lang="fr-FR" sz="1400" b="0" dirty="0" smtClean="0">
                <a:effectLst/>
                <a:latin typeface="+mn-lt"/>
              </a:rPr>
            </a:br>
            <a:r>
              <a:rPr lang="fr-FR" sz="1400" b="0" dirty="0" smtClean="0">
                <a:effectLst/>
                <a:latin typeface="+mn-lt"/>
              </a:rPr>
              <a:t>- Objets de valeur (responsabilité de la famille).</a:t>
            </a:r>
            <a:br>
              <a:rPr lang="fr-FR" sz="1400" b="0" dirty="0" smtClean="0">
                <a:effectLst/>
                <a:latin typeface="+mn-lt"/>
              </a:rPr>
            </a:br>
            <a:r>
              <a:rPr lang="fr-FR" sz="1400" b="0" dirty="0" smtClean="0">
                <a:effectLst/>
                <a:latin typeface="+mn-lt"/>
              </a:rPr>
              <a:t>- Argent (responsabilité de la famille).</a:t>
            </a:r>
            <a:br>
              <a:rPr lang="fr-FR" sz="1400" b="0" dirty="0" smtClean="0">
                <a:effectLst/>
                <a:latin typeface="+mn-lt"/>
              </a:rPr>
            </a:br>
            <a:r>
              <a:rPr lang="fr-FR" sz="1400" b="0" dirty="0" smtClean="0">
                <a:effectLst/>
                <a:latin typeface="+mn-lt"/>
              </a:rPr>
              <a:t>- </a:t>
            </a:r>
            <a:r>
              <a:rPr lang="fr-FR" sz="1400" b="0" dirty="0">
                <a:effectLst/>
                <a:latin typeface="+mn-lt"/>
              </a:rPr>
              <a:t>T</a:t>
            </a:r>
            <a:r>
              <a:rPr lang="fr-FR" sz="1400" b="0" dirty="0" smtClean="0">
                <a:effectLst/>
                <a:latin typeface="+mn-lt"/>
              </a:rPr>
              <a:t>éléphone </a:t>
            </a:r>
            <a:r>
              <a:rPr lang="fr-FR" sz="1400" b="0" dirty="0">
                <a:effectLst/>
                <a:latin typeface="+mn-lt"/>
              </a:rPr>
              <a:t>portable (responsabilité de la famille</a:t>
            </a:r>
            <a:r>
              <a:rPr lang="fr-FR" sz="1400" b="0" dirty="0" smtClean="0">
                <a:effectLst/>
                <a:latin typeface="+mn-lt"/>
              </a:rPr>
              <a:t>). Pas de connexion Wi-Fi au centre.</a:t>
            </a:r>
            <a:br>
              <a:rPr lang="fr-FR" sz="1400" b="0" dirty="0" smtClean="0">
                <a:effectLst/>
                <a:latin typeface="+mn-lt"/>
              </a:rPr>
            </a:br>
            <a:r>
              <a:rPr lang="fr-FR" sz="1400" b="0" dirty="0" smtClean="0">
                <a:effectLst/>
                <a:latin typeface="+mn-lt"/>
              </a:rPr>
              <a:t>- Appareil photo (des photos seront prises par les accompagnateurs : </a:t>
            </a:r>
            <a:r>
              <a:rPr lang="fr-FR" sz="1400" dirty="0" smtClean="0">
                <a:effectLst/>
                <a:latin typeface="+mn-lt"/>
              </a:rPr>
              <a:t>diaporama</a:t>
            </a:r>
            <a:r>
              <a:rPr lang="fr-FR" sz="1400" b="0" dirty="0" smtClean="0">
                <a:effectLst/>
                <a:latin typeface="+mn-lt"/>
              </a:rPr>
              <a:t> visible aux portes ouvertes du collège le </a:t>
            </a:r>
            <a:r>
              <a:rPr lang="fr-FR" sz="1400" dirty="0" smtClean="0">
                <a:effectLst/>
                <a:latin typeface="+mn-lt"/>
              </a:rPr>
              <a:t>samedi 18 Janvier</a:t>
            </a:r>
            <a:r>
              <a:rPr lang="fr-FR" sz="1400" b="0" dirty="0" smtClean="0">
                <a:effectLst/>
                <a:latin typeface="+mn-lt"/>
              </a:rPr>
              <a:t>).</a:t>
            </a:r>
            <a:r>
              <a:rPr lang="fr-FR" sz="1400" b="0" dirty="0">
                <a:effectLst/>
                <a:latin typeface="+mn-lt"/>
              </a:rPr>
              <a:t/>
            </a:r>
            <a:br>
              <a:rPr lang="fr-FR" sz="1400" b="0" dirty="0">
                <a:effectLst/>
                <a:latin typeface="+mn-lt"/>
              </a:rPr>
            </a:br>
            <a:r>
              <a:rPr lang="fr-FR" sz="1400" b="0" dirty="0">
                <a:effectLst/>
                <a:latin typeface="+mn-lt"/>
              </a:rPr>
              <a:t/>
            </a:r>
            <a:br>
              <a:rPr lang="fr-FR" sz="1400" b="0" dirty="0">
                <a:effectLst/>
                <a:latin typeface="+mn-lt"/>
              </a:rPr>
            </a:br>
            <a:r>
              <a:rPr lang="fr-FR" sz="2200" dirty="0" smtClean="0">
                <a:effectLst/>
                <a:latin typeface="+mn-lt"/>
                <a:sym typeface="Wingdings"/>
              </a:rPr>
              <a:t> </a:t>
            </a:r>
            <a:r>
              <a:rPr lang="fr-FR" sz="2200" u="sng" dirty="0" smtClean="0">
                <a:effectLst/>
                <a:latin typeface="+mn-lt"/>
              </a:rPr>
              <a:t>Règlement :</a:t>
            </a:r>
            <a:r>
              <a:rPr lang="fr-FR" sz="1400" b="0" dirty="0" smtClean="0">
                <a:effectLst/>
                <a:latin typeface="+mn-lt"/>
              </a:rPr>
              <a:t/>
            </a:r>
            <a:br>
              <a:rPr lang="fr-FR" sz="1400" b="0" dirty="0" smtClean="0">
                <a:effectLst/>
                <a:latin typeface="+mn-lt"/>
              </a:rPr>
            </a:br>
            <a:r>
              <a:rPr lang="fr-FR" sz="1400" b="0" dirty="0">
                <a:effectLst/>
                <a:latin typeface="+mn-lt"/>
              </a:rPr>
              <a:t/>
            </a:r>
            <a:br>
              <a:rPr lang="fr-FR" sz="1400" b="0" dirty="0">
                <a:effectLst/>
                <a:latin typeface="+mn-lt"/>
              </a:rPr>
            </a:br>
            <a:r>
              <a:rPr lang="fr-FR" sz="1400" b="0" dirty="0" smtClean="0">
                <a:effectLst/>
                <a:latin typeface="+mn-lt"/>
              </a:rPr>
              <a:t>  Pour rappel, le règlement du collège s’applique lors du voyage. </a:t>
            </a:r>
            <a:br>
              <a:rPr lang="fr-FR" sz="1400" b="0" dirty="0" smtClean="0">
                <a:effectLst/>
                <a:latin typeface="+mn-lt"/>
              </a:rPr>
            </a:br>
            <a:r>
              <a:rPr lang="fr-FR" sz="1100" b="0" dirty="0" smtClean="0">
                <a:effectLst/>
                <a:latin typeface="+mn-lt"/>
              </a:rPr>
              <a:t>.</a:t>
            </a:r>
            <a:r>
              <a:rPr lang="fr-FR" sz="1400" b="0" dirty="0">
                <a:effectLst/>
                <a:latin typeface="+mn-lt"/>
              </a:rPr>
              <a:t/>
            </a:r>
            <a:br>
              <a:rPr lang="fr-FR" sz="1400" b="0" dirty="0">
                <a:effectLst/>
                <a:latin typeface="+mn-lt"/>
              </a:rPr>
            </a:br>
            <a:r>
              <a:rPr lang="fr-FR" sz="1400" b="0" dirty="0" smtClean="0">
                <a:effectLst/>
                <a:latin typeface="+mn-lt"/>
              </a:rPr>
              <a:t>  L’élève doit donc respecter tous les adultes du centre, les guides et les moniteurs ainsi que les accompagnateurs et le conducteur du bus.</a:t>
            </a:r>
            <a:br>
              <a:rPr lang="fr-FR" sz="1400" b="0" dirty="0" smtClean="0">
                <a:effectLst/>
                <a:latin typeface="+mn-lt"/>
              </a:rPr>
            </a:br>
            <a:r>
              <a:rPr lang="fr-FR" sz="1050" b="0" dirty="0" smtClean="0">
                <a:effectLst/>
                <a:latin typeface="+mn-lt"/>
              </a:rPr>
              <a:t>.</a:t>
            </a:r>
            <a:r>
              <a:rPr lang="fr-FR" sz="1400" b="0" dirty="0">
                <a:effectLst/>
                <a:latin typeface="+mn-lt"/>
              </a:rPr>
              <a:t/>
            </a:r>
            <a:br>
              <a:rPr lang="fr-FR" sz="1400" b="0" dirty="0">
                <a:effectLst/>
                <a:latin typeface="+mn-lt"/>
              </a:rPr>
            </a:br>
            <a:r>
              <a:rPr lang="fr-FR" sz="1400" b="0" dirty="0" smtClean="0">
                <a:effectLst/>
                <a:latin typeface="+mn-lt"/>
              </a:rPr>
              <a:t>  Lors des pauses sur le trajet, les élèves doivent avoir un comportement adapté : se faire discret et respecter les temps de pause donnés.</a:t>
            </a:r>
            <a:endParaRPr lang="fr-FR" sz="1400" u="sng" dirty="0">
              <a:effectLst/>
              <a:latin typeface="+mn-lt"/>
            </a:endParaRPr>
          </a:p>
        </p:txBody>
      </p:sp>
    </p:spTree>
    <p:extLst>
      <p:ext uri="{BB962C8B-B14F-4D97-AF65-F5344CB8AC3E}">
        <p14:creationId xmlns:p14="http://schemas.microsoft.com/office/powerpoint/2010/main" val="38483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6512511" cy="864096"/>
          </a:xfrm>
        </p:spPr>
        <p:txBody>
          <a:bodyPr/>
          <a:lstStyle/>
          <a:p>
            <a:pPr marL="0" indent="0" algn="ctr">
              <a:buNone/>
            </a:pPr>
            <a:r>
              <a:rPr lang="fr-FR" dirty="0" smtClean="0">
                <a:effectLst/>
              </a:rPr>
              <a:t>Informations diverses</a:t>
            </a:r>
            <a:r>
              <a:rPr lang="fr-FR" dirty="0">
                <a:effectLst/>
              </a:rPr>
              <a:t/>
            </a:r>
            <a:br>
              <a:rPr lang="fr-FR" dirty="0">
                <a:effectLst/>
              </a:rPr>
            </a:br>
            <a:endParaRPr lang="fr-FR" dirty="0">
              <a:effectLst/>
            </a:endParaRPr>
          </a:p>
        </p:txBody>
      </p:sp>
      <p:sp>
        <p:nvSpPr>
          <p:cNvPr id="3" name="Espace réservé du contenu 2"/>
          <p:cNvSpPr>
            <a:spLocks noGrp="1"/>
          </p:cNvSpPr>
          <p:nvPr>
            <p:ph sz="quarter" idx="13"/>
          </p:nvPr>
        </p:nvSpPr>
        <p:spPr>
          <a:xfrm>
            <a:off x="395536" y="908720"/>
            <a:ext cx="8352928" cy="5688632"/>
          </a:xfrm>
        </p:spPr>
        <p:txBody>
          <a:bodyPr>
            <a:normAutofit fontScale="92500" lnSpcReduction="10000"/>
          </a:bodyPr>
          <a:lstStyle/>
          <a:p>
            <a:pPr algn="just">
              <a:buFont typeface="Wingdings"/>
              <a:buChar char="F"/>
            </a:pPr>
            <a:r>
              <a:rPr lang="fr-FR" u="sng" dirty="0" smtClean="0">
                <a:effectLst/>
                <a:sym typeface="Wingdings"/>
              </a:rPr>
              <a:t>Accompagnateurs :</a:t>
            </a:r>
            <a:r>
              <a:rPr lang="fr-FR" dirty="0" smtClean="0">
                <a:effectLst/>
                <a:sym typeface="Wingdings"/>
              </a:rPr>
              <a:t> Mmes Dupont, </a:t>
            </a:r>
            <a:r>
              <a:rPr lang="fr-FR" dirty="0" err="1" smtClean="0">
                <a:effectLst/>
                <a:sym typeface="Wingdings"/>
              </a:rPr>
              <a:t>Nicolleau</a:t>
            </a:r>
            <a:r>
              <a:rPr lang="fr-FR" dirty="0" smtClean="0">
                <a:effectLst/>
                <a:sym typeface="Wingdings"/>
              </a:rPr>
              <a:t>, Berson et M. Désile.</a:t>
            </a:r>
          </a:p>
          <a:p>
            <a:pPr marL="45720" indent="0" algn="just">
              <a:buNone/>
            </a:pPr>
            <a:endParaRPr lang="fr-FR" sz="600" dirty="0">
              <a:sym typeface="Wingdings"/>
            </a:endParaRPr>
          </a:p>
          <a:p>
            <a:pPr algn="just">
              <a:buFont typeface="Wingdings"/>
              <a:buChar char="F"/>
            </a:pPr>
            <a:r>
              <a:rPr lang="fr-FR" u="sng" dirty="0" smtClean="0">
                <a:effectLst/>
                <a:sym typeface="Wingdings"/>
              </a:rPr>
              <a:t>Horaires :</a:t>
            </a:r>
            <a:r>
              <a:rPr lang="fr-FR" dirty="0" smtClean="0">
                <a:effectLst/>
                <a:sym typeface="Wingdings"/>
              </a:rPr>
              <a:t> </a:t>
            </a:r>
            <a:r>
              <a:rPr lang="fr-FR" b="1" dirty="0" smtClean="0">
                <a:effectLst/>
                <a:sym typeface="Wingdings"/>
              </a:rPr>
              <a:t>Départ 6h devant le collège</a:t>
            </a:r>
            <a:r>
              <a:rPr lang="fr-FR" dirty="0" smtClean="0">
                <a:effectLst/>
                <a:sym typeface="Wingdings"/>
              </a:rPr>
              <a:t>. </a:t>
            </a:r>
          </a:p>
          <a:p>
            <a:pPr marL="45720" indent="0" algn="just">
              <a:buNone/>
            </a:pPr>
            <a:r>
              <a:rPr lang="fr-FR" dirty="0" smtClean="0">
                <a:solidFill>
                  <a:srgbClr val="FF0000"/>
                </a:solidFill>
                <a:effectLst/>
                <a:sym typeface="Wingdings"/>
              </a:rPr>
              <a:t>	</a:t>
            </a:r>
            <a:r>
              <a:rPr lang="fr-FR" b="1" u="sng" dirty="0" smtClean="0">
                <a:solidFill>
                  <a:srgbClr val="FF0000"/>
                </a:solidFill>
                <a:effectLst/>
                <a:sym typeface="Wingdings"/>
              </a:rPr>
              <a:t>Venir à 5h30 </a:t>
            </a:r>
            <a:r>
              <a:rPr lang="fr-FR" dirty="0" smtClean="0">
                <a:effectLst/>
                <a:sym typeface="Wingdings"/>
              </a:rPr>
              <a:t>(appel, récupération des ordonnances et </a:t>
            </a:r>
            <a:r>
              <a:rPr lang="fr-FR" dirty="0" err="1" smtClean="0">
                <a:effectLst/>
                <a:sym typeface="Wingdings"/>
              </a:rPr>
              <a:t>médica-ments</a:t>
            </a:r>
            <a:r>
              <a:rPr lang="fr-FR" dirty="0" smtClean="0">
                <a:effectLst/>
                <a:sym typeface="Wingdings"/>
              </a:rPr>
              <a:t>, mettre les bagages dans le bus).</a:t>
            </a:r>
          </a:p>
          <a:p>
            <a:pPr marL="45720" indent="0" algn="just">
              <a:buNone/>
            </a:pPr>
            <a:r>
              <a:rPr lang="fr-FR" dirty="0">
                <a:sym typeface="Wingdings"/>
              </a:rPr>
              <a:t>	</a:t>
            </a:r>
            <a:r>
              <a:rPr lang="fr-FR" b="1" u="sng" dirty="0" smtClean="0">
                <a:solidFill>
                  <a:srgbClr val="FF0000"/>
                </a:solidFill>
                <a:sym typeface="Wingdings"/>
              </a:rPr>
              <a:t>Retour prévu vers 1h le samedi 11 janvier</a:t>
            </a:r>
            <a:r>
              <a:rPr lang="fr-FR" b="1" dirty="0" smtClean="0">
                <a:solidFill>
                  <a:srgbClr val="FF0000"/>
                </a:solidFill>
                <a:sym typeface="Wingdings"/>
              </a:rPr>
              <a:t>.</a:t>
            </a:r>
            <a:r>
              <a:rPr lang="fr-FR" b="1" dirty="0" smtClean="0">
                <a:solidFill>
                  <a:schemeClr val="tx1"/>
                </a:solidFill>
                <a:sym typeface="Wingdings"/>
              </a:rPr>
              <a:t> </a:t>
            </a:r>
          </a:p>
          <a:p>
            <a:pPr marL="45720" indent="0" algn="just">
              <a:buNone/>
            </a:pPr>
            <a:r>
              <a:rPr lang="fr-FR" dirty="0" smtClean="0">
                <a:solidFill>
                  <a:schemeClr val="tx1"/>
                </a:solidFill>
                <a:sym typeface="Wingdings"/>
              </a:rPr>
              <a:t>Nous vous appellerons en cas de changement d’heure.</a:t>
            </a:r>
          </a:p>
          <a:p>
            <a:pPr marL="45720" indent="0" algn="just">
              <a:buNone/>
            </a:pPr>
            <a:endParaRPr lang="fr-FR" sz="600" dirty="0" smtClean="0">
              <a:solidFill>
                <a:schemeClr val="tx1"/>
              </a:solidFill>
              <a:sym typeface="Wingdings"/>
            </a:endParaRPr>
          </a:p>
          <a:p>
            <a:pPr algn="just">
              <a:buFont typeface="Wingdings"/>
              <a:buChar char="F"/>
            </a:pPr>
            <a:r>
              <a:rPr lang="fr-FR" dirty="0">
                <a:solidFill>
                  <a:srgbClr val="FF0000"/>
                </a:solidFill>
                <a:sym typeface="Wingdings"/>
              </a:rPr>
              <a:t>En cas d’absence au séjour, merci de prévenir au </a:t>
            </a:r>
            <a:r>
              <a:rPr lang="fr-FR" u="sng" dirty="0">
                <a:solidFill>
                  <a:srgbClr val="FF0000"/>
                </a:solidFill>
                <a:sym typeface="Wingdings"/>
              </a:rPr>
              <a:t>07 54 80 10 83 </a:t>
            </a:r>
            <a:r>
              <a:rPr lang="fr-FR" dirty="0">
                <a:solidFill>
                  <a:srgbClr val="FF0000"/>
                </a:solidFill>
                <a:sym typeface="Wingdings"/>
              </a:rPr>
              <a:t>pendant les vacances</a:t>
            </a:r>
            <a:r>
              <a:rPr lang="fr-FR" dirty="0" smtClean="0">
                <a:solidFill>
                  <a:srgbClr val="FF0000"/>
                </a:solidFill>
                <a:sym typeface="Wingdings"/>
              </a:rPr>
              <a:t>.</a:t>
            </a:r>
          </a:p>
          <a:p>
            <a:pPr algn="just">
              <a:buFont typeface="Wingdings"/>
              <a:buChar char="F"/>
            </a:pPr>
            <a:endParaRPr lang="fr-FR" sz="600" dirty="0">
              <a:solidFill>
                <a:srgbClr val="FF0000"/>
              </a:solidFill>
              <a:sym typeface="Wingdings"/>
            </a:endParaRPr>
          </a:p>
          <a:p>
            <a:pPr algn="just">
              <a:buFont typeface="Wingdings"/>
              <a:buChar char="F"/>
            </a:pPr>
            <a:r>
              <a:rPr lang="fr-FR" dirty="0" smtClean="0">
                <a:sym typeface="Wingdings"/>
              </a:rPr>
              <a:t>Les élèves ont la possibilité d’acheter du miel ou du fromage de brebis local. En parler avec eux.</a:t>
            </a:r>
          </a:p>
          <a:p>
            <a:pPr marL="45720" indent="0" algn="just">
              <a:buNone/>
            </a:pPr>
            <a:endParaRPr lang="fr-FR" sz="600" dirty="0" smtClean="0">
              <a:sym typeface="Wingdings"/>
            </a:endParaRPr>
          </a:p>
          <a:p>
            <a:pPr algn="just">
              <a:buFont typeface="Wingdings"/>
              <a:buChar char="F"/>
            </a:pPr>
            <a:r>
              <a:rPr lang="fr-FR" dirty="0" smtClean="0">
                <a:sym typeface="Wingdings"/>
              </a:rPr>
              <a:t>La répartition des chambres sera faite dans le bus : 2 à 5 lits / chambre.</a:t>
            </a:r>
          </a:p>
          <a:p>
            <a:pPr marL="45720" indent="0" algn="just">
              <a:buNone/>
            </a:pPr>
            <a:r>
              <a:rPr lang="fr-FR" sz="600" dirty="0">
                <a:sym typeface="Wingdings"/>
              </a:rPr>
              <a:t>.</a:t>
            </a:r>
            <a:endParaRPr lang="fr-FR" sz="600" dirty="0" smtClean="0">
              <a:sym typeface="Wingdings"/>
            </a:endParaRPr>
          </a:p>
          <a:p>
            <a:pPr algn="just">
              <a:buFont typeface="Wingdings"/>
              <a:buChar char="F"/>
            </a:pPr>
            <a:r>
              <a:rPr lang="fr-FR" dirty="0" smtClean="0">
                <a:sym typeface="Wingdings"/>
              </a:rPr>
              <a:t>Nous essaierons de mettre à jour régulièrement le site e-</a:t>
            </a:r>
            <a:r>
              <a:rPr lang="fr-FR" dirty="0" err="1" smtClean="0">
                <a:sym typeface="Wingdings"/>
              </a:rPr>
              <a:t>lyco</a:t>
            </a:r>
            <a:r>
              <a:rPr lang="fr-FR" dirty="0">
                <a:sym typeface="Wingdings"/>
              </a:rPr>
              <a:t> </a:t>
            </a:r>
            <a:r>
              <a:rPr lang="fr-FR" dirty="0" smtClean="0">
                <a:sym typeface="Wingdings"/>
              </a:rPr>
              <a:t>du collège pour vous donner des nouvelles.</a:t>
            </a:r>
            <a:endParaRPr lang="fr-FR" dirty="0">
              <a:sym typeface="Wingdings"/>
            </a:endParaRPr>
          </a:p>
          <a:p>
            <a:pPr marL="45720" indent="0">
              <a:buNone/>
            </a:pPr>
            <a:endParaRPr lang="fr-FR" dirty="0" smtClean="0">
              <a:solidFill>
                <a:srgbClr val="FF0000"/>
              </a:solidFill>
              <a:effectLst/>
              <a:sym typeface="Wingdings"/>
            </a:endParaRPr>
          </a:p>
          <a:p>
            <a:pPr marL="45720" indent="0">
              <a:buNone/>
            </a:pPr>
            <a:endParaRPr lang="fr-FR" sz="1400" dirty="0" smtClean="0">
              <a:effectLst/>
              <a:sym typeface="Wingdings"/>
            </a:endParaRPr>
          </a:p>
          <a:p>
            <a:pPr marL="45720" indent="0">
              <a:buNone/>
            </a:pPr>
            <a:endParaRPr lang="fr-FR" sz="1400" u="sng" dirty="0" smtClean="0">
              <a:effectLst/>
              <a:sym typeface="Wingdings"/>
            </a:endParaRPr>
          </a:p>
        </p:txBody>
      </p:sp>
    </p:spTree>
    <p:extLst>
      <p:ext uri="{BB962C8B-B14F-4D97-AF65-F5344CB8AC3E}">
        <p14:creationId xmlns:p14="http://schemas.microsoft.com/office/powerpoint/2010/main" val="33233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625374" y="3645024"/>
            <a:ext cx="5637010" cy="882119"/>
          </a:xfrm>
        </p:spPr>
        <p:txBody>
          <a:bodyPr>
            <a:noAutofit/>
          </a:bodyPr>
          <a:lstStyle/>
          <a:p>
            <a:pPr algn="ctr"/>
            <a:r>
              <a:rPr lang="fr-FR" sz="2800" dirty="0" smtClean="0"/>
              <a:t>Pensez à récupérer la liste des affaires à emporter et à émarger.</a:t>
            </a:r>
            <a:endParaRPr lang="fr-FR" sz="2800" dirty="0"/>
          </a:p>
        </p:txBody>
      </p:sp>
      <p:sp>
        <p:nvSpPr>
          <p:cNvPr id="5" name="Titre 1"/>
          <p:cNvSpPr txBox="1">
            <a:spLocks/>
          </p:cNvSpPr>
          <p:nvPr/>
        </p:nvSpPr>
        <p:spPr>
          <a:xfrm>
            <a:off x="1207484" y="1475656"/>
            <a:ext cx="6512511"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fr-FR" dirty="0" smtClean="0">
                <a:effectLst/>
              </a:rPr>
              <a:t>Questions ?</a:t>
            </a:r>
            <a:br>
              <a:rPr lang="fr-FR" dirty="0" smtClean="0">
                <a:effectLst/>
              </a:rPr>
            </a:br>
            <a:endParaRPr lang="fr-FR" dirty="0">
              <a:effectLst/>
            </a:endParaRPr>
          </a:p>
        </p:txBody>
      </p:sp>
    </p:spTree>
    <p:extLst>
      <p:ext uri="{BB962C8B-B14F-4D97-AF65-F5344CB8AC3E}">
        <p14:creationId xmlns:p14="http://schemas.microsoft.com/office/powerpoint/2010/main" val="12637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332656"/>
            <a:ext cx="6512511" cy="936104"/>
          </a:xfrm>
        </p:spPr>
        <p:txBody>
          <a:bodyPr/>
          <a:lstStyle/>
          <a:p>
            <a:pPr marL="0" indent="0" algn="ctr">
              <a:buNone/>
            </a:pPr>
            <a:r>
              <a:rPr lang="fr-FR" dirty="0" smtClean="0">
                <a:effectLst/>
              </a:rPr>
              <a:t>Objectifs</a:t>
            </a:r>
            <a:r>
              <a:rPr lang="fr-FR" dirty="0">
                <a:effectLst/>
              </a:rPr>
              <a:t/>
            </a:r>
            <a:br>
              <a:rPr lang="fr-FR" dirty="0">
                <a:effectLst/>
              </a:rPr>
            </a:br>
            <a:endParaRPr lang="fr-FR" dirty="0">
              <a:effectLst/>
            </a:endParaRPr>
          </a:p>
        </p:txBody>
      </p:sp>
      <p:sp>
        <p:nvSpPr>
          <p:cNvPr id="3" name="Espace réservé du contenu 2"/>
          <p:cNvSpPr>
            <a:spLocks noGrp="1"/>
          </p:cNvSpPr>
          <p:nvPr>
            <p:ph sz="quarter" idx="13"/>
          </p:nvPr>
        </p:nvSpPr>
        <p:spPr>
          <a:xfrm>
            <a:off x="395536" y="1628800"/>
            <a:ext cx="8352928" cy="4464496"/>
          </a:xfrm>
        </p:spPr>
        <p:txBody>
          <a:bodyPr>
            <a:normAutofit lnSpcReduction="10000"/>
          </a:bodyPr>
          <a:lstStyle/>
          <a:p>
            <a:pPr algn="just">
              <a:buFont typeface="Wingdings"/>
              <a:buChar char="F"/>
            </a:pPr>
            <a:r>
              <a:rPr lang="fr-FR" dirty="0" smtClean="0">
                <a:sym typeface="Wingdings"/>
              </a:rPr>
              <a:t> L’EPS, par la pratique d’activités physiques, contribue au développement du citoyen et de l’élève autonome et responsable.</a:t>
            </a:r>
          </a:p>
          <a:p>
            <a:pPr marL="45720" indent="0" algn="just">
              <a:buNone/>
            </a:pPr>
            <a:endParaRPr lang="fr-FR" sz="1400" dirty="0" smtClean="0">
              <a:sym typeface="Wingdings"/>
            </a:endParaRPr>
          </a:p>
          <a:p>
            <a:pPr algn="just">
              <a:buFont typeface="Wingdings"/>
              <a:buChar char="F"/>
            </a:pPr>
            <a:r>
              <a:rPr lang="fr-FR" dirty="0" smtClean="0">
                <a:effectLst/>
                <a:sym typeface="Wingdings"/>
              </a:rPr>
              <a:t> La pratique des Activités Physiques de Pleine Nature font partie du programme : se déplacer dans un milieu naturel inhabituel, agir en sécurité pour soi et pour les autres, respecter les règles.</a:t>
            </a:r>
          </a:p>
          <a:p>
            <a:pPr marL="45720" indent="0" algn="just">
              <a:buNone/>
            </a:pPr>
            <a:endParaRPr lang="fr-FR" sz="1400" dirty="0" smtClean="0">
              <a:effectLst/>
              <a:sym typeface="Wingdings"/>
            </a:endParaRPr>
          </a:p>
          <a:p>
            <a:pPr>
              <a:buFont typeface="Wingdings"/>
              <a:buChar char="F"/>
            </a:pPr>
            <a:r>
              <a:rPr lang="fr-FR" dirty="0" smtClean="0">
                <a:effectLst/>
                <a:sym typeface="Wingdings"/>
              </a:rPr>
              <a:t> Vivre en communauté loin des habitudes familiales.</a:t>
            </a:r>
          </a:p>
          <a:p>
            <a:pPr marL="45720" indent="0">
              <a:buNone/>
            </a:pPr>
            <a:endParaRPr lang="fr-FR" sz="1400" dirty="0" smtClean="0">
              <a:effectLst/>
              <a:sym typeface="Wingdings"/>
            </a:endParaRPr>
          </a:p>
          <a:p>
            <a:pPr>
              <a:buFont typeface="Wingdings"/>
              <a:buChar char="F"/>
            </a:pPr>
            <a:r>
              <a:rPr lang="fr-FR" dirty="0" smtClean="0">
                <a:sym typeface="Wingdings"/>
              </a:rPr>
              <a:t> Découvrir un paysage montagnard ainsi que les coutumes des habitants locaux.</a:t>
            </a:r>
          </a:p>
          <a:p>
            <a:pPr>
              <a:buFont typeface="Wingdings"/>
              <a:buChar char="F"/>
            </a:pPr>
            <a:endParaRPr lang="fr-FR" dirty="0" smtClean="0">
              <a:effectLst/>
              <a:sym typeface="Wingdings"/>
            </a:endParaRPr>
          </a:p>
          <a:p>
            <a:pPr>
              <a:buFont typeface="Wingdings"/>
              <a:buChar char="F"/>
            </a:pPr>
            <a:endParaRPr lang="fr-FR" dirty="0">
              <a:effectLst/>
            </a:endParaRPr>
          </a:p>
        </p:txBody>
      </p:sp>
    </p:spTree>
    <p:extLst>
      <p:ext uri="{BB962C8B-B14F-4D97-AF65-F5344CB8AC3E}">
        <p14:creationId xmlns:p14="http://schemas.microsoft.com/office/powerpoint/2010/main" val="14150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332656"/>
            <a:ext cx="6512511" cy="1143000"/>
          </a:xfrm>
        </p:spPr>
        <p:txBody>
          <a:bodyPr/>
          <a:lstStyle/>
          <a:p>
            <a:pPr marL="0" indent="0" algn="ctr">
              <a:buNone/>
            </a:pPr>
            <a:r>
              <a:rPr lang="fr-FR" dirty="0" err="1">
                <a:effectLst/>
              </a:rPr>
              <a:t>Germ-Louron</a:t>
            </a:r>
            <a:r>
              <a:rPr lang="fr-FR" dirty="0">
                <a:effectLst/>
              </a:rPr>
              <a:t/>
            </a:r>
            <a:br>
              <a:rPr lang="fr-FR" dirty="0">
                <a:effectLst/>
              </a:rPr>
            </a:br>
            <a:endParaRPr lang="fr-FR" dirty="0">
              <a:effectLst/>
            </a:endParaRPr>
          </a:p>
        </p:txBody>
      </p:sp>
      <p:sp>
        <p:nvSpPr>
          <p:cNvPr id="3" name="Espace réservé du contenu 2"/>
          <p:cNvSpPr>
            <a:spLocks noGrp="1"/>
          </p:cNvSpPr>
          <p:nvPr>
            <p:ph sz="quarter" idx="13"/>
          </p:nvPr>
        </p:nvSpPr>
        <p:spPr>
          <a:xfrm>
            <a:off x="899592" y="1628800"/>
            <a:ext cx="7488832" cy="4464496"/>
          </a:xfrm>
        </p:spPr>
        <p:txBody>
          <a:bodyPr>
            <a:normAutofit/>
          </a:bodyPr>
          <a:lstStyle/>
          <a:p>
            <a:pPr>
              <a:buFont typeface="Wingdings"/>
              <a:buChar char="F"/>
            </a:pPr>
            <a:r>
              <a:rPr lang="fr-FR" dirty="0" smtClean="0">
                <a:effectLst/>
                <a:sym typeface="Wingdings"/>
              </a:rPr>
              <a:t>Village situé dans les Pyrénées, dans la vallée de </a:t>
            </a:r>
            <a:r>
              <a:rPr lang="fr-FR" dirty="0" err="1" smtClean="0">
                <a:effectLst/>
                <a:sym typeface="Wingdings"/>
              </a:rPr>
              <a:t>Louron</a:t>
            </a:r>
            <a:r>
              <a:rPr lang="fr-FR" dirty="0" smtClean="0">
                <a:effectLst/>
                <a:sym typeface="Wingdings"/>
              </a:rPr>
              <a:t>, situé à 1339m d’altitude, moins de 40 habitants.</a:t>
            </a:r>
          </a:p>
          <a:p>
            <a:pPr marL="45720" indent="0">
              <a:buNone/>
            </a:pPr>
            <a:endParaRPr lang="fr-FR" sz="1400" dirty="0" smtClean="0">
              <a:effectLst/>
              <a:sym typeface="Wingdings"/>
            </a:endParaRPr>
          </a:p>
          <a:p>
            <a:pPr>
              <a:buFont typeface="Wingdings"/>
              <a:buChar char="F"/>
            </a:pPr>
            <a:r>
              <a:rPr lang="fr-FR" dirty="0" err="1" smtClean="0">
                <a:sym typeface="Wingdings"/>
              </a:rPr>
              <a:t>Germ</a:t>
            </a:r>
            <a:r>
              <a:rPr lang="fr-FR" dirty="0" smtClean="0">
                <a:sym typeface="Wingdings"/>
              </a:rPr>
              <a:t> est situé </a:t>
            </a:r>
            <a:r>
              <a:rPr lang="fr-FR" dirty="0" smtClean="0">
                <a:effectLst/>
                <a:sym typeface="Wingdings"/>
              </a:rPr>
              <a:t>à 614 kms de Doué, soit 11h de route en bus (en comptant les arrêts).</a:t>
            </a:r>
          </a:p>
          <a:p>
            <a:pPr marL="45720" indent="0">
              <a:buNone/>
            </a:pPr>
            <a:endParaRPr lang="fr-FR" sz="1400" u="sng" dirty="0" smtClean="0">
              <a:effectLst/>
              <a:sym typeface="Wingdings"/>
            </a:endParaRPr>
          </a:p>
          <a:p>
            <a:pPr>
              <a:buFont typeface="Wingdings"/>
              <a:buChar char="F"/>
            </a:pPr>
            <a:r>
              <a:rPr lang="fr-FR" u="sng" dirty="0" smtClean="0">
                <a:effectLst/>
                <a:sym typeface="Wingdings"/>
              </a:rPr>
              <a:t>Hébergement :</a:t>
            </a:r>
          </a:p>
          <a:p>
            <a:pPr marL="45720" indent="0" algn="ctr">
              <a:spcBef>
                <a:spcPts val="0"/>
              </a:spcBef>
              <a:spcAft>
                <a:spcPts val="0"/>
              </a:spcAft>
              <a:buNone/>
            </a:pPr>
            <a:r>
              <a:rPr lang="fr-FR" dirty="0" smtClean="0"/>
              <a:t>Association </a:t>
            </a:r>
            <a:r>
              <a:rPr lang="fr-FR" dirty="0"/>
              <a:t>Accueil Sans Frontière, </a:t>
            </a:r>
            <a:endParaRPr lang="fr-FR" dirty="0" smtClean="0"/>
          </a:p>
          <a:p>
            <a:pPr marL="45720" indent="0" algn="ctr">
              <a:spcBef>
                <a:spcPts val="0"/>
              </a:spcBef>
              <a:spcAft>
                <a:spcPts val="0"/>
              </a:spcAft>
              <a:buNone/>
            </a:pPr>
            <a:r>
              <a:rPr lang="fr-FR" dirty="0" smtClean="0"/>
              <a:t>Le </a:t>
            </a:r>
            <a:r>
              <a:rPr lang="fr-FR" dirty="0"/>
              <a:t>Village </a:t>
            </a:r>
            <a:br>
              <a:rPr lang="fr-FR" dirty="0"/>
            </a:br>
            <a:r>
              <a:rPr lang="fr-FR" dirty="0"/>
              <a:t>65240 </a:t>
            </a:r>
            <a:r>
              <a:rPr lang="fr-FR" dirty="0" err="1"/>
              <a:t>Germ</a:t>
            </a:r>
            <a:endParaRPr lang="fr-FR" dirty="0">
              <a:effectLst/>
            </a:endParaRPr>
          </a:p>
        </p:txBody>
      </p:sp>
    </p:spTree>
    <p:extLst>
      <p:ext uri="{BB962C8B-B14F-4D97-AF65-F5344CB8AC3E}">
        <p14:creationId xmlns:p14="http://schemas.microsoft.com/office/powerpoint/2010/main" val="271207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70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464" y="1"/>
            <a:ext cx="4995033" cy="684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a:spLocks noGrp="1"/>
          </p:cNvSpPr>
          <p:nvPr>
            <p:ph sz="quarter" idx="13"/>
          </p:nvPr>
        </p:nvSpPr>
        <p:spPr>
          <a:xfrm>
            <a:off x="395536" y="764704"/>
            <a:ext cx="3600400" cy="5328592"/>
          </a:xfrm>
        </p:spPr>
        <p:txBody>
          <a:bodyPr>
            <a:normAutofit/>
          </a:bodyPr>
          <a:lstStyle/>
          <a:p>
            <a:pPr>
              <a:buFont typeface="Wingdings"/>
              <a:buChar char="F"/>
            </a:pPr>
            <a:r>
              <a:rPr lang="fr-FR" dirty="0" smtClean="0">
                <a:sym typeface="Wingdings"/>
              </a:rPr>
              <a:t> Transports </a:t>
            </a:r>
            <a:r>
              <a:rPr lang="fr-FR" dirty="0" err="1" smtClean="0">
                <a:sym typeface="Wingdings"/>
              </a:rPr>
              <a:t>Audouard</a:t>
            </a:r>
            <a:endParaRPr lang="fr-FR" dirty="0" smtClean="0">
              <a:sym typeface="Wingdings"/>
            </a:endParaRPr>
          </a:p>
          <a:p>
            <a:pPr marL="45720" indent="0">
              <a:buNone/>
            </a:pPr>
            <a:endParaRPr lang="fr-FR" sz="1400" dirty="0" smtClean="0">
              <a:sym typeface="Wingdings"/>
            </a:endParaRPr>
          </a:p>
          <a:p>
            <a:pPr>
              <a:buFont typeface="Wingdings"/>
              <a:buChar char="F"/>
            </a:pPr>
            <a:r>
              <a:rPr lang="fr-FR" dirty="0" smtClean="0">
                <a:effectLst/>
                <a:sym typeface="Wingdings"/>
              </a:rPr>
              <a:t> </a:t>
            </a:r>
            <a:r>
              <a:rPr lang="fr-FR" u="sng" dirty="0" smtClean="0">
                <a:effectLst/>
                <a:sym typeface="Wingdings"/>
              </a:rPr>
              <a:t>Itinéraire :</a:t>
            </a:r>
            <a:endParaRPr lang="fr-FR" u="sng" dirty="0" smtClean="0">
              <a:solidFill>
                <a:schemeClr val="tx1"/>
              </a:solidFill>
              <a:effectLst/>
              <a:sym typeface="Wingdings"/>
            </a:endParaRPr>
          </a:p>
          <a:p>
            <a:pPr>
              <a:buFont typeface="Wingdings"/>
              <a:buChar char="ü"/>
            </a:pPr>
            <a:r>
              <a:rPr lang="fr-FR" dirty="0" smtClean="0">
                <a:solidFill>
                  <a:schemeClr val="tx1"/>
                </a:solidFill>
                <a:sym typeface="Wingdings"/>
              </a:rPr>
              <a:t>Doué la Fontaine</a:t>
            </a:r>
          </a:p>
          <a:p>
            <a:pPr>
              <a:buFont typeface="Wingdings"/>
              <a:buChar char="ü"/>
            </a:pPr>
            <a:r>
              <a:rPr lang="fr-FR" dirty="0" smtClean="0">
                <a:solidFill>
                  <a:schemeClr val="tx1"/>
                </a:solidFill>
                <a:effectLst/>
                <a:sym typeface="Wingdings"/>
              </a:rPr>
              <a:t>Niort</a:t>
            </a:r>
          </a:p>
          <a:p>
            <a:pPr>
              <a:buFont typeface="Wingdings"/>
              <a:buChar char="ü"/>
            </a:pPr>
            <a:r>
              <a:rPr lang="fr-FR" dirty="0" smtClean="0">
                <a:solidFill>
                  <a:schemeClr val="tx1"/>
                </a:solidFill>
                <a:sym typeface="Wingdings"/>
              </a:rPr>
              <a:t>Bordeaux</a:t>
            </a:r>
          </a:p>
          <a:p>
            <a:pPr>
              <a:buFont typeface="Wingdings"/>
              <a:buChar char="ü"/>
            </a:pPr>
            <a:r>
              <a:rPr lang="fr-FR" dirty="0" smtClean="0">
                <a:solidFill>
                  <a:schemeClr val="tx1"/>
                </a:solidFill>
                <a:effectLst/>
                <a:sym typeface="Wingdings"/>
              </a:rPr>
              <a:t>Pau</a:t>
            </a:r>
          </a:p>
          <a:p>
            <a:pPr>
              <a:buFont typeface="Wingdings"/>
              <a:buChar char="ü"/>
            </a:pPr>
            <a:r>
              <a:rPr lang="fr-FR" dirty="0" smtClean="0">
                <a:solidFill>
                  <a:schemeClr val="tx1"/>
                </a:solidFill>
                <a:sym typeface="Wingdings"/>
              </a:rPr>
              <a:t>Tarbes</a:t>
            </a:r>
          </a:p>
          <a:p>
            <a:pPr>
              <a:buFont typeface="Wingdings"/>
              <a:buChar char="ü"/>
            </a:pPr>
            <a:r>
              <a:rPr lang="fr-FR" dirty="0">
                <a:solidFill>
                  <a:schemeClr val="tx1"/>
                </a:solidFill>
                <a:sym typeface="Wingdings"/>
              </a:rPr>
              <a:t>L</a:t>
            </a:r>
            <a:r>
              <a:rPr lang="fr-FR" dirty="0" smtClean="0">
                <a:solidFill>
                  <a:schemeClr val="tx1"/>
                </a:solidFill>
                <a:effectLst/>
                <a:sym typeface="Wingdings"/>
              </a:rPr>
              <a:t>annemezan</a:t>
            </a:r>
            <a:endParaRPr lang="fr-FR" dirty="0">
              <a:solidFill>
                <a:schemeClr val="tx1"/>
              </a:solidFill>
              <a:effectLst/>
            </a:endParaRPr>
          </a:p>
        </p:txBody>
      </p:sp>
    </p:spTree>
    <p:extLst>
      <p:ext uri="{BB962C8B-B14F-4D97-AF65-F5344CB8AC3E}">
        <p14:creationId xmlns:p14="http://schemas.microsoft.com/office/powerpoint/2010/main" val="20251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6512511" cy="936104"/>
          </a:xfrm>
        </p:spPr>
        <p:txBody>
          <a:bodyPr/>
          <a:lstStyle/>
          <a:p>
            <a:pPr marL="0" indent="0" algn="ctr">
              <a:buNone/>
            </a:pPr>
            <a:r>
              <a:rPr lang="fr-FR" dirty="0" smtClean="0">
                <a:effectLst/>
              </a:rPr>
              <a:t>Hébergement</a:t>
            </a:r>
            <a:r>
              <a:rPr lang="fr-FR" dirty="0">
                <a:effectLst/>
              </a:rPr>
              <a:t/>
            </a:r>
            <a:br>
              <a:rPr lang="fr-FR" dirty="0">
                <a:effectLst/>
              </a:rPr>
            </a:br>
            <a:endParaRPr lang="fr-FR" dirty="0">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3860198"/>
            <a:ext cx="44862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1" y="859232"/>
            <a:ext cx="44386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87" y="859232"/>
            <a:ext cx="3803078" cy="304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95725"/>
            <a:ext cx="43434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69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60648"/>
            <a:ext cx="8568951" cy="936104"/>
          </a:xfrm>
        </p:spPr>
        <p:txBody>
          <a:bodyPr/>
          <a:lstStyle/>
          <a:p>
            <a:pPr marL="182880" indent="0" algn="ctr">
              <a:buNone/>
            </a:pPr>
            <a:r>
              <a:rPr lang="fr-FR" sz="4800" dirty="0" smtClean="0">
                <a:effectLst/>
              </a:rPr>
              <a:t>Station de ski de Peyragudes</a:t>
            </a:r>
            <a:br>
              <a:rPr lang="fr-FR" sz="4800" dirty="0" smtClean="0">
                <a:effectLst/>
              </a:rPr>
            </a:br>
            <a:endParaRPr lang="fr-FR" sz="4800" dirty="0">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7" t="28115" r="1728" b="2904"/>
          <a:stretch/>
        </p:blipFill>
        <p:spPr bwMode="auto">
          <a:xfrm>
            <a:off x="186130" y="1268760"/>
            <a:ext cx="881373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297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476672"/>
            <a:ext cx="8496943" cy="5544616"/>
          </a:xfrm>
        </p:spPr>
        <p:txBody>
          <a:bodyPr/>
          <a:lstStyle/>
          <a:p>
            <a:pPr marL="182880" indent="0">
              <a:buNone/>
            </a:pPr>
            <a:r>
              <a:rPr lang="fr-FR" sz="2200" b="0" dirty="0" smtClean="0">
                <a:effectLst/>
                <a:sym typeface="Wingdings"/>
              </a:rPr>
              <a:t> </a:t>
            </a:r>
            <a:r>
              <a:rPr lang="fr-FR" sz="2200" b="0" u="sng" dirty="0" smtClean="0">
                <a:effectLst/>
                <a:sym typeface="Wingdings"/>
              </a:rPr>
              <a:t>Plan des pistes :</a:t>
            </a:r>
            <a:r>
              <a:rPr lang="fr-FR" sz="2200" b="0" dirty="0" smtClean="0">
                <a:effectLst/>
                <a:sym typeface="Wingdings"/>
              </a:rPr>
              <a:t> 49 pistes, 18 remontées mécaniques.</a:t>
            </a:r>
            <a:br>
              <a:rPr lang="fr-FR" sz="2200" b="0" dirty="0" smtClean="0">
                <a:effectLst/>
                <a:sym typeface="Wingdings"/>
              </a:rPr>
            </a:br>
            <a:endParaRPr lang="fr-FR" sz="2200" b="0" dirty="0">
              <a:effectLst/>
            </a:endParaRPr>
          </a:p>
        </p:txBody>
      </p:sp>
      <p:pic>
        <p:nvPicPr>
          <p:cNvPr id="2050" name="Picture 2" descr="C:\Users\Guillaume\Documents\Aurel\Divers\Séjour-sortie\Ski\Capture pis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60485" cy="447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4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16632"/>
            <a:ext cx="8496943" cy="6408712"/>
          </a:xfrm>
        </p:spPr>
        <p:txBody>
          <a:bodyPr/>
          <a:lstStyle/>
          <a:p>
            <a:pPr marL="182880" indent="0" algn="just">
              <a:buNone/>
            </a:pPr>
            <a:r>
              <a:rPr lang="fr-FR" sz="2200" dirty="0" smtClean="0">
                <a:effectLst/>
                <a:sym typeface="Wingdings"/>
              </a:rPr>
              <a:t> </a:t>
            </a:r>
            <a:r>
              <a:rPr lang="fr-FR" sz="2200" u="sng" dirty="0" smtClean="0">
                <a:effectLst/>
                <a:sym typeface="Wingdings"/>
              </a:rPr>
              <a:t>Programme de la semaine :</a:t>
            </a:r>
            <a:endParaRPr lang="fr-FR" sz="2200" u="sng" dirty="0">
              <a:effectLst/>
            </a:endParaRPr>
          </a:p>
        </p:txBody>
      </p:sp>
      <p:graphicFrame>
        <p:nvGraphicFramePr>
          <p:cNvPr id="3" name="Tableau 2"/>
          <p:cNvGraphicFramePr>
            <a:graphicFrameLocks noGrp="1"/>
          </p:cNvGraphicFramePr>
          <p:nvPr>
            <p:extLst>
              <p:ext uri="{D42A27DB-BD31-4B8C-83A1-F6EECF244321}">
                <p14:modId xmlns:p14="http://schemas.microsoft.com/office/powerpoint/2010/main" val="3230205665"/>
              </p:ext>
            </p:extLst>
          </p:nvPr>
        </p:nvGraphicFramePr>
        <p:xfrm>
          <a:off x="467544" y="620689"/>
          <a:ext cx="8352930" cy="6120679"/>
        </p:xfrm>
        <a:graphic>
          <a:graphicData uri="http://schemas.openxmlformats.org/drawingml/2006/table">
            <a:tbl>
              <a:tblPr firstRow="1" bandRow="1">
                <a:tableStyleId>{5C22544A-7EE6-4342-B048-85BDC9FD1C3A}</a:tableStyleId>
              </a:tblPr>
              <a:tblGrid>
                <a:gridCol w="1670586"/>
                <a:gridCol w="1670586"/>
                <a:gridCol w="1670586"/>
                <a:gridCol w="1670586"/>
                <a:gridCol w="1670586"/>
              </a:tblGrid>
              <a:tr h="663087">
                <a:tc>
                  <a:txBody>
                    <a:bodyPr/>
                    <a:lstStyle/>
                    <a:p>
                      <a:pPr algn="ctr"/>
                      <a:endParaRPr lang="fr-FR" sz="900" dirty="0" smtClean="0"/>
                    </a:p>
                    <a:p>
                      <a:pPr algn="ctr"/>
                      <a:r>
                        <a:rPr lang="fr-FR" dirty="0" smtClean="0"/>
                        <a:t>LUNDI</a:t>
                      </a:r>
                      <a:endParaRPr lang="fr-FR" dirty="0"/>
                    </a:p>
                  </a:txBody>
                  <a:tcPr/>
                </a:tc>
                <a:tc>
                  <a:txBody>
                    <a:bodyPr/>
                    <a:lstStyle/>
                    <a:p>
                      <a:pPr algn="ctr"/>
                      <a:endParaRPr lang="fr-FR" sz="900" dirty="0" smtClean="0"/>
                    </a:p>
                    <a:p>
                      <a:pPr algn="ctr"/>
                      <a:r>
                        <a:rPr lang="fr-FR" dirty="0" smtClean="0"/>
                        <a:t>MARDI</a:t>
                      </a:r>
                      <a:endParaRPr lang="fr-FR" dirty="0"/>
                    </a:p>
                  </a:txBody>
                  <a:tcPr/>
                </a:tc>
                <a:tc>
                  <a:txBody>
                    <a:bodyPr/>
                    <a:lstStyle/>
                    <a:p>
                      <a:pPr algn="ctr"/>
                      <a:endParaRPr lang="fr-FR" sz="900" dirty="0" smtClean="0"/>
                    </a:p>
                    <a:p>
                      <a:pPr algn="ctr"/>
                      <a:r>
                        <a:rPr lang="fr-FR" dirty="0" smtClean="0"/>
                        <a:t>MERCREDI</a:t>
                      </a:r>
                      <a:endParaRPr lang="fr-FR" dirty="0"/>
                    </a:p>
                  </a:txBody>
                  <a:tcPr/>
                </a:tc>
                <a:tc>
                  <a:txBody>
                    <a:bodyPr/>
                    <a:lstStyle/>
                    <a:p>
                      <a:pPr algn="ctr"/>
                      <a:endParaRPr lang="fr-FR" sz="900" dirty="0" smtClean="0"/>
                    </a:p>
                    <a:p>
                      <a:pPr algn="ctr"/>
                      <a:r>
                        <a:rPr lang="fr-FR" dirty="0" smtClean="0"/>
                        <a:t>JEUDI</a:t>
                      </a:r>
                      <a:endParaRPr lang="fr-FR" dirty="0"/>
                    </a:p>
                  </a:txBody>
                  <a:tcPr/>
                </a:tc>
                <a:tc>
                  <a:txBody>
                    <a:bodyPr/>
                    <a:lstStyle/>
                    <a:p>
                      <a:pPr algn="ctr"/>
                      <a:endParaRPr lang="fr-FR" sz="900" dirty="0" smtClean="0"/>
                    </a:p>
                    <a:p>
                      <a:pPr algn="ctr"/>
                      <a:r>
                        <a:rPr lang="fr-FR" dirty="0" smtClean="0"/>
                        <a:t>VENDREDI</a:t>
                      </a:r>
                      <a:endParaRPr lang="fr-FR" dirty="0"/>
                    </a:p>
                  </a:txBody>
                  <a:tcPr/>
                </a:tc>
              </a:tr>
              <a:tr h="2619644">
                <a:tc>
                  <a:txBody>
                    <a:bodyPr/>
                    <a:lstStyle/>
                    <a:p>
                      <a:pPr algn="ctr"/>
                      <a:r>
                        <a:rPr lang="fr-FR" sz="1600" dirty="0" smtClean="0"/>
                        <a:t>Départ de Doué à 6h.</a:t>
                      </a:r>
                    </a:p>
                    <a:p>
                      <a:pPr algn="ctr"/>
                      <a:r>
                        <a:rPr lang="fr-FR" sz="1600" dirty="0" smtClean="0"/>
                        <a:t>Arriver à 17h.</a:t>
                      </a:r>
                    </a:p>
                    <a:p>
                      <a:pPr algn="ctr"/>
                      <a:endParaRPr lang="fr-FR" sz="1000" dirty="0" smtClean="0"/>
                    </a:p>
                    <a:p>
                      <a:pPr algn="ctr"/>
                      <a:r>
                        <a:rPr lang="fr-FR" sz="1600" b="1" dirty="0" smtClean="0"/>
                        <a:t>Prévoir</a:t>
                      </a:r>
                      <a:r>
                        <a:rPr lang="fr-FR" sz="1600" b="1" baseline="0" dirty="0" smtClean="0"/>
                        <a:t> un pique-nique !</a:t>
                      </a:r>
                      <a:endParaRPr lang="fr-FR" sz="1600" b="1" dirty="0"/>
                    </a:p>
                  </a:txBody>
                  <a:tcPr/>
                </a:tc>
                <a:tc>
                  <a:txBody>
                    <a:bodyPr/>
                    <a:lstStyle/>
                    <a:p>
                      <a:pPr marL="0" indent="0">
                        <a:buFontTx/>
                        <a:buNone/>
                      </a:pPr>
                      <a:r>
                        <a:rPr lang="fr-FR" sz="1600" dirty="0" smtClean="0"/>
                        <a:t>- Montée à la station.</a:t>
                      </a:r>
                    </a:p>
                    <a:p>
                      <a:pPr marL="0" indent="0">
                        <a:buFontTx/>
                        <a:buNone/>
                      </a:pPr>
                      <a:r>
                        <a:rPr lang="fr-FR" sz="1600" dirty="0" smtClean="0"/>
                        <a:t>- Equipement matériel de ski.</a:t>
                      </a:r>
                    </a:p>
                    <a:p>
                      <a:pPr marL="0" indent="0" algn="ctr">
                        <a:buFontTx/>
                        <a:buNone/>
                      </a:pPr>
                      <a:r>
                        <a:rPr lang="fr-FR" b="1" dirty="0" smtClean="0"/>
                        <a:t>SKI</a:t>
                      </a:r>
                    </a:p>
                    <a:p>
                      <a:pPr marL="0" indent="0" algn="ctr">
                        <a:buFontTx/>
                        <a:buNone/>
                      </a:pPr>
                      <a:r>
                        <a:rPr lang="fr-FR" sz="1600" b="0" dirty="0" smtClean="0"/>
                        <a:t>2h</a:t>
                      </a:r>
                      <a:r>
                        <a:rPr lang="fr-FR" sz="1600" b="0" baseline="0" dirty="0" smtClean="0"/>
                        <a:t> de cours encadrées par des moniteurs diplômés ESF (1 pour 12).</a:t>
                      </a:r>
                      <a:endParaRPr lang="fr-FR" sz="16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Montée à la 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Equipement matériel de 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2h de cours encadrées par des moniteurs diplômés ESF (1 pour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Montée à la 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Equipement matériel de 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2h de cours encadrées par des moniteurs diplômés ESF (1 pour 12).</a:t>
                      </a:r>
                    </a:p>
                  </a:txBody>
                  <a:tcPr/>
                </a:tc>
                <a:tc>
                  <a:txBody>
                    <a:bodyPr/>
                    <a:lstStyle/>
                    <a:p>
                      <a:pPr algn="ctr"/>
                      <a:r>
                        <a:rPr lang="fr-FR" sz="1600" b="1" dirty="0" smtClean="0"/>
                        <a:t>Rallye photo</a:t>
                      </a:r>
                      <a:r>
                        <a:rPr lang="fr-FR" sz="1600" dirty="0" smtClean="0"/>
                        <a:t>,</a:t>
                      </a:r>
                      <a:r>
                        <a:rPr lang="fr-FR" sz="1600" baseline="0" dirty="0" smtClean="0"/>
                        <a:t> </a:t>
                      </a:r>
                      <a:r>
                        <a:rPr lang="fr-FR" sz="1600" dirty="0" smtClean="0"/>
                        <a:t>orientation dans le village.</a:t>
                      </a:r>
                    </a:p>
                    <a:p>
                      <a:pPr algn="ctr"/>
                      <a:r>
                        <a:rPr lang="fr-FR" dirty="0" smtClean="0">
                          <a:sym typeface="Symbol"/>
                        </a:rPr>
                        <a:t> </a:t>
                      </a:r>
                      <a:r>
                        <a:rPr lang="fr-FR" sz="1600" dirty="0" smtClean="0">
                          <a:sym typeface="Symbol"/>
                        </a:rPr>
                        <a:t>S’interroger sur la vie</a:t>
                      </a:r>
                      <a:r>
                        <a:rPr lang="fr-FR" sz="1600" baseline="0" dirty="0" smtClean="0">
                          <a:sym typeface="Symbol"/>
                        </a:rPr>
                        <a:t> d’un petit village de montagne.</a:t>
                      </a:r>
                      <a:endParaRPr lang="fr-FR" sz="1600" dirty="0"/>
                    </a:p>
                  </a:txBody>
                  <a:tcPr/>
                </a:tc>
              </a:tr>
              <a:tr h="2837948">
                <a:tc>
                  <a:txBody>
                    <a:bodyPr/>
                    <a:lstStyle/>
                    <a:p>
                      <a:r>
                        <a:rPr lang="fr-FR" sz="1600" dirty="0" smtClean="0"/>
                        <a:t>- Accueil</a:t>
                      </a:r>
                    </a:p>
                    <a:p>
                      <a:r>
                        <a:rPr lang="fr-FR" sz="1600" dirty="0" smtClean="0"/>
                        <a:t>- Découverte</a:t>
                      </a:r>
                      <a:r>
                        <a:rPr lang="fr-FR" sz="1600" baseline="0" dirty="0" smtClean="0"/>
                        <a:t> du centre et présentation de l’équipe</a:t>
                      </a:r>
                    </a:p>
                    <a:p>
                      <a:r>
                        <a:rPr lang="fr-FR" sz="1600" baseline="0" dirty="0" smtClean="0"/>
                        <a:t>- Installation</a:t>
                      </a:r>
                      <a:endParaRPr lang="fr-F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Montée à la 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Equipement matériel de 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2h de cours encadrées par des moniteurs diplômés ESF (1 pour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mn-lt"/>
                          <a:ea typeface="+mn-ea"/>
                          <a:cs typeface="+mn-cs"/>
                        </a:rPr>
                        <a:t>Découverte de la vallée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Lecture de paysage.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Faune / flore.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Histoires de vies.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A travers les chemins enneigés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Montée à la 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 Equipement matériel de 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2h de cours encadrées par des moniteurs diplômés ESF (1 pour 12).</a:t>
                      </a:r>
                    </a:p>
                  </a:txBody>
                  <a:tcPr/>
                </a:tc>
                <a:tc>
                  <a:txBody>
                    <a:bodyPr/>
                    <a:lstStyle/>
                    <a:p>
                      <a:pPr algn="ctr"/>
                      <a:r>
                        <a:rPr lang="fr-FR" sz="1600" dirty="0" smtClean="0"/>
                        <a:t>Déjeuner au centre puis départ</a:t>
                      </a:r>
                      <a:r>
                        <a:rPr lang="fr-FR" sz="1600" baseline="0" dirty="0" smtClean="0"/>
                        <a:t> pour Doué à 14h.</a:t>
                      </a:r>
                    </a:p>
                    <a:p>
                      <a:pPr algn="ctr"/>
                      <a:endParaRPr lang="fr-FR" sz="1000" baseline="0" dirty="0" smtClean="0"/>
                    </a:p>
                    <a:p>
                      <a:pPr algn="ctr"/>
                      <a:r>
                        <a:rPr lang="fr-FR" sz="1600" b="1" baseline="0" dirty="0" smtClean="0"/>
                        <a:t>Panier repas fourni par le centre pour le soir.</a:t>
                      </a:r>
                    </a:p>
                    <a:p>
                      <a:pPr algn="ctr"/>
                      <a:endParaRPr lang="fr-FR" sz="1000" b="0" baseline="0" dirty="0" smtClean="0"/>
                    </a:p>
                    <a:p>
                      <a:pPr algn="ctr"/>
                      <a:r>
                        <a:rPr lang="fr-FR" sz="1600" b="1" baseline="0" dirty="0" smtClean="0"/>
                        <a:t>Arrivée 1h le samedi</a:t>
                      </a:r>
                      <a:endParaRPr lang="fr-FR" sz="1600" b="1" dirty="0"/>
                    </a:p>
                  </a:txBody>
                  <a:tcPr/>
                </a:tc>
              </a:tr>
            </a:tbl>
          </a:graphicData>
        </a:graphic>
      </p:graphicFrame>
    </p:spTree>
    <p:extLst>
      <p:ext uri="{BB962C8B-B14F-4D97-AF65-F5344CB8AC3E}">
        <p14:creationId xmlns:p14="http://schemas.microsoft.com/office/powerpoint/2010/main" val="1518667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303</TotalTime>
  <Words>457</Words>
  <Application>Microsoft Office PowerPoint</Application>
  <PresentationFormat>Affichage à l'écran (4:3)</PresentationFormat>
  <Paragraphs>99</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Sillage</vt:lpstr>
      <vt:lpstr>Séjour 5ème à Germ-Louron  Station de ski  Peyragudes  Du 6 au 10 Janvier 2020</vt:lpstr>
      <vt:lpstr>Objectifs </vt:lpstr>
      <vt:lpstr>Germ-Louron </vt:lpstr>
      <vt:lpstr>Présentation PowerPoint</vt:lpstr>
      <vt:lpstr>Présentation PowerPoint</vt:lpstr>
      <vt:lpstr>Hébergement </vt:lpstr>
      <vt:lpstr>Station de ski de Peyragudes </vt:lpstr>
      <vt:lpstr> Plan des pistes : 49 pistes, 18 remontées mécaniques. </vt:lpstr>
      <vt:lpstr> Programme de la semaine :</vt:lpstr>
      <vt:lpstr> Ce qu’il faut emmener :  - Un petit sac à dos : pique-nique, eau. - Médicaments + ordonnance : les donner à Mme Nicolleau avant de monter dans le bus. - 1 jeu de société - Nécessaire de toilette : serviette de bain, produit douche, brosse à dents, dentifrice. - Duvet ou drap du dessus - Pyjama, chaussons ou chaussures pour le centre. - 2 tenues pour la semaine : après la douche.  Pour le ski: T-shirt manches longues résistant au froid. Pull chaud. Pantalon de ski ou combinaison. Blouson chaud et imperméable. Chaussettes de ski montant jusqu’aux genoux (mieux pour les chaussures de ski !). Eventuellement, collant en laine ou leggin. 1 paire de gants chauds et imperméables. Tour de cou ou écharpe. Lunettes de soleil ou masque. Baume à lèvres (contre le froid). Crème solaire indice très élevé (50). Chaussures pour la randonnée dans la neige. Bonnet    A éviter :  - Bonbons / paquets de gâteaux. - Objets de valeur (responsabilité de la famille). - Argent (responsabilité de la famille). - Téléphone portable (responsabilité de la famille). Pas de connexion Wi-Fi au centre. - Appareil photo (des photos seront prises par les accompagnateurs : diaporama visible aux portes ouvertes du collège le samedi 18 Janvier).   Règlement :    Pour rappel, le règlement du collège s’applique lors du voyage.  .   L’élève doit donc respecter tous les adultes du centre, les guides et les moniteurs ainsi que les accompagnateurs et le conducteur du bus. .   Lors des pauses sur le trajet, les élèves doivent avoir un comportement adapté : se faire discret et respecter les temps de pause donnés.</vt:lpstr>
      <vt:lpstr>Informations diverses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Séjour 5ème à Germ-Louron  Station de ski  Peyragudes  Du 6 au 10 Janvier 2020</dc:title>
  <dc:creator>BERSON</dc:creator>
  <cp:lastModifiedBy>BERSON</cp:lastModifiedBy>
  <cp:revision>30</cp:revision>
  <dcterms:created xsi:type="dcterms:W3CDTF">2019-12-04T17:08:47Z</dcterms:created>
  <dcterms:modified xsi:type="dcterms:W3CDTF">2019-12-11T09:55:29Z</dcterms:modified>
</cp:coreProperties>
</file>